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73" r:id="rId6"/>
    <p:sldId id="266" r:id="rId7"/>
    <p:sldId id="267" r:id="rId8"/>
    <p:sldId id="274" r:id="rId9"/>
    <p:sldId id="268" r:id="rId10"/>
    <p:sldId id="277" r:id="rId11"/>
    <p:sldId id="278" r:id="rId12"/>
    <p:sldId id="280" r:id="rId13"/>
    <p:sldId id="281" r:id="rId14"/>
    <p:sldId id="269" r:id="rId15"/>
    <p:sldId id="270" r:id="rId16"/>
    <p:sldId id="271" r:id="rId17"/>
    <p:sldId id="272" r:id="rId18"/>
    <p:sldId id="263" r:id="rId19"/>
    <p:sldId id="264" r:id="rId20"/>
    <p:sldId id="265" r:id="rId21"/>
    <p:sldId id="282" r:id="rId22"/>
    <p:sldId id="275" r:id="rId23"/>
    <p:sldId id="276" r:id="rId24"/>
    <p:sldId id="261" r:id="rId25"/>
    <p:sldId id="283" r:id="rId26"/>
    <p:sldId id="284" r:id="rId27"/>
    <p:sldId id="285" r:id="rId28"/>
    <p:sldId id="287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/>
    <p:restoredTop sz="95934" autoAdjust="0"/>
  </p:normalViewPr>
  <p:slideViewPr>
    <p:cSldViewPr>
      <p:cViewPr>
        <p:scale>
          <a:sx n="108" d="100"/>
          <a:sy n="108" d="100"/>
        </p:scale>
        <p:origin x="188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4601-3C15-C849-934A-D3B51362CB3A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5B1D-BE54-7545-ABE7-B8CCFC976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A864-7BE4-664F-B69A-F275AE58EDDE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ED8-3C9F-0749-91CF-4C82F25C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6556-F221-6B4A-941B-C4D5E89A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CDB4-73E0-F449-8197-52C89BA2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F34A-A5BC-3C4A-95B7-3236D14B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3503-C020-CD4B-BF6D-3DAB6B07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F09D-1D5D-E640-9131-07ADF02E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23BF-0F1B-BD4D-9C7C-B519A1A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3FB7-4444-5641-9266-5DEED5BD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9828-B2EB-2A4C-A94D-BEA8D363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A76C-7820-154F-80CA-E04A2977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06BB-6978-DD4D-8858-DAC14037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3C49-99BB-A24A-B791-48838082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9D57118-4C32-8A46-AAC1-B8BB3028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/>
          <a:ea typeface="+mj-ea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Chapter 8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Learning </a:t>
            </a:r>
            <a:r>
              <a:rPr lang="en-US" b="1"/>
              <a:t>Socially</a:t>
            </a:r>
            <a:endParaRPr lang="en-US" dirty="0" smtClean="0">
              <a:latin typeface="Comic Sans MS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Critical to both students and teachers</a:t>
            </a:r>
            <a:endParaRPr lang="en-US" sz="2000" dirty="0"/>
          </a:p>
          <a:p>
            <a:r>
              <a:rPr lang="en-US" sz="2000" dirty="0"/>
              <a:t>Interacting with students allows a teacher to identify </a:t>
            </a:r>
            <a:r>
              <a:rPr lang="en-US" sz="2000" dirty="0" smtClean="0"/>
              <a:t>differences </a:t>
            </a:r>
            <a:r>
              <a:rPr lang="en-US" sz="2000" dirty="0"/>
              <a:t>that exist between them, which helps to determine if and how to assist on an individual level </a:t>
            </a:r>
          </a:p>
          <a:p>
            <a:r>
              <a:rPr lang="en-US" sz="2000" dirty="0" smtClean="0"/>
              <a:t>MOOC: interaction </a:t>
            </a:r>
            <a:r>
              <a:rPr lang="en-US" sz="2000" dirty="0"/>
              <a:t>is </a:t>
            </a:r>
            <a:r>
              <a:rPr lang="en-US" sz="2000" dirty="0" smtClean="0"/>
              <a:t>on-line</a:t>
            </a:r>
            <a:r>
              <a:rPr lang="en-US" sz="2000" dirty="0"/>
              <a:t>, as opposed to </a:t>
            </a:r>
            <a:r>
              <a:rPr lang="en-US" sz="2000" dirty="0" smtClean="0"/>
              <a:t>face-to-face</a:t>
            </a:r>
            <a:r>
              <a:rPr lang="en-US" sz="2000" dirty="0"/>
              <a:t>, and is </a:t>
            </a:r>
            <a:r>
              <a:rPr lang="en-US" sz="2000" b="1" dirty="0"/>
              <a:t>asynchronous</a:t>
            </a:r>
            <a:r>
              <a:rPr lang="en-US" sz="2000" dirty="0"/>
              <a:t>, as opposed to </a:t>
            </a:r>
            <a:r>
              <a:rPr lang="en-US" sz="2000" b="1" dirty="0"/>
              <a:t>back-and-forth dialogue occurring in real-time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Internet becomes a medium that physically separates people </a:t>
            </a:r>
          </a:p>
          <a:p>
            <a:r>
              <a:rPr lang="en-US" sz="2000" dirty="0" smtClean="0"/>
              <a:t>Benefits of </a:t>
            </a:r>
            <a:r>
              <a:rPr lang="en-US" sz="2000" b="1" dirty="0"/>
              <a:t>asynchronous </a:t>
            </a:r>
            <a:r>
              <a:rPr lang="en-US" sz="2000" b="1" dirty="0" smtClean="0"/>
              <a:t>communications: </a:t>
            </a:r>
            <a:r>
              <a:rPr lang="en-US" sz="2000" dirty="0" smtClean="0"/>
              <a:t>gives </a:t>
            </a:r>
            <a:r>
              <a:rPr lang="en-US" sz="2000" dirty="0"/>
              <a:t>people time to think before responding, instead of being expected to do so immediately 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934242"/>
            <a:ext cx="3911600" cy="18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On-line to On-Demand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 demand: </a:t>
            </a:r>
            <a:r>
              <a:rPr lang="en-US" sz="2000" dirty="0"/>
              <a:t>students can sign up for </a:t>
            </a:r>
            <a:r>
              <a:rPr lang="en-US" sz="2000" dirty="0" smtClean="0"/>
              <a:t>course </a:t>
            </a:r>
            <a:r>
              <a:rPr lang="en-US" sz="2000" dirty="0"/>
              <a:t>whenever they want, and proceed through the material on their own time and schedule </a:t>
            </a:r>
            <a:endParaRPr lang="en-US" sz="2000" dirty="0" smtClean="0"/>
          </a:p>
          <a:p>
            <a:r>
              <a:rPr lang="en-US" sz="2000" dirty="0"/>
              <a:t>I</a:t>
            </a:r>
            <a:r>
              <a:rPr lang="en-US" sz="2000" dirty="0" smtClean="0"/>
              <a:t>ntroduces </a:t>
            </a:r>
            <a:r>
              <a:rPr lang="en-US" sz="2000" b="1" dirty="0"/>
              <a:t>asynchrony</a:t>
            </a:r>
            <a:r>
              <a:rPr lang="en-US" sz="2000" dirty="0"/>
              <a:t> on a broader timescale: at any given time, students will be </a:t>
            </a:r>
            <a:r>
              <a:rPr lang="en-US" sz="2000" dirty="0" smtClean="0"/>
              <a:t>different </a:t>
            </a:r>
            <a:r>
              <a:rPr lang="en-US" sz="2000" dirty="0"/>
              <a:t>parts of the way through the course </a:t>
            </a:r>
            <a:endParaRPr lang="en-US" sz="2000" dirty="0" smtClean="0"/>
          </a:p>
          <a:p>
            <a:r>
              <a:rPr lang="en-US" sz="2000" dirty="0" smtClean="0"/>
              <a:t>Session-based: </a:t>
            </a:r>
            <a:r>
              <a:rPr lang="en-US" sz="2000" dirty="0"/>
              <a:t>have a fixed, weekly schedule that everyone is supposed to follow, based on a syllabus </a:t>
            </a:r>
          </a:p>
          <a:p>
            <a:pPr lvl="1"/>
            <a:r>
              <a:rPr lang="en-US" sz="1800" dirty="0"/>
              <a:t>a certificate of completion </a:t>
            </a:r>
            <a:r>
              <a:rPr lang="en-US" sz="1800" b="1" dirty="0" smtClean="0"/>
              <a:t>at the end</a:t>
            </a:r>
            <a:endParaRPr lang="en-US" sz="1800" b="1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419600"/>
            <a:ext cx="3594100" cy="2281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Difficulty of session-based MOOC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are in </a:t>
            </a:r>
            <a:r>
              <a:rPr lang="en-US" dirty="0" smtClean="0"/>
              <a:t>different </a:t>
            </a:r>
            <a:r>
              <a:rPr lang="en-US" dirty="0" err="1" smtClean="0"/>
              <a:t>timezones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people </a:t>
            </a:r>
            <a:r>
              <a:rPr lang="en-US" dirty="0"/>
              <a:t>have </a:t>
            </a:r>
            <a:r>
              <a:rPr lang="en-US" dirty="0" smtClean="0"/>
              <a:t>different responsibilities (lives)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M”O”OC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to the </a:t>
            </a:r>
            <a:r>
              <a:rPr lang="en-US" dirty="0"/>
              <a:t>general public, the student bodies will exhibit diverse demographics, with </a:t>
            </a:r>
            <a:endParaRPr lang="en-US" dirty="0" smtClean="0"/>
          </a:p>
          <a:p>
            <a:pPr lvl="1"/>
            <a:r>
              <a:rPr lang="en-US" dirty="0" smtClean="0"/>
              <a:t>vastly different </a:t>
            </a:r>
            <a:r>
              <a:rPr lang="en-US" dirty="0"/>
              <a:t>geographical and educational </a:t>
            </a:r>
            <a:r>
              <a:rPr lang="en-US" dirty="0" smtClean="0"/>
              <a:t>backgrounds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different </a:t>
            </a:r>
            <a:r>
              <a:rPr lang="en-US" dirty="0"/>
              <a:t>expectations of what they will get out of the course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traditional classroom, the student bodies are, by design, much more </a:t>
            </a:r>
            <a:r>
              <a:rPr lang="en-US" b="1" dirty="0"/>
              <a:t>homogeneous </a:t>
            </a:r>
            <a:endParaRPr lang="en-US" b="1" dirty="0" smtClean="0"/>
          </a:p>
          <a:p>
            <a:pPr lvl="1"/>
            <a:r>
              <a:rPr lang="en-US" dirty="0"/>
              <a:t>teacher can expect that each </a:t>
            </a:r>
            <a:r>
              <a:rPr lang="en-US" dirty="0" smtClean="0"/>
              <a:t>student has </a:t>
            </a:r>
            <a:r>
              <a:rPr lang="en-US" dirty="0"/>
              <a:t>met some level of background knowledge deemed necessary to understand the material </a:t>
            </a:r>
            <a:r>
              <a:rPr lang="en-US" dirty="0" smtClean="0"/>
              <a:t>to be taught</a:t>
            </a:r>
          </a:p>
          <a:p>
            <a:pPr lvl="1"/>
            <a:r>
              <a:rPr lang="en-US" dirty="0"/>
              <a:t>prerequisites 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Typically less than 10% </a:t>
            </a:r>
            <a:r>
              <a:rPr lang="en-US" sz="2000" dirty="0"/>
              <a:t>vs. traditional </a:t>
            </a:r>
            <a:r>
              <a:rPr lang="en-US" sz="2000" dirty="0" smtClean="0"/>
              <a:t>classroom</a:t>
            </a:r>
          </a:p>
          <a:p>
            <a:r>
              <a:rPr lang="en-US" sz="2000" dirty="0" smtClean="0"/>
              <a:t>Decreasing </a:t>
            </a:r>
            <a:r>
              <a:rPr lang="en-US" sz="2000" b="1" dirty="0" smtClean="0"/>
              <a:t>→</a:t>
            </a:r>
            <a:r>
              <a:rPr lang="en-US" sz="2000" dirty="0" smtClean="0"/>
              <a:t> for </a:t>
            </a:r>
            <a:r>
              <a:rPr lang="en-US" sz="2000" dirty="0"/>
              <a:t>MOOCs with higher enrollment, </a:t>
            </a:r>
            <a:r>
              <a:rPr lang="en-US" sz="2000" dirty="0" smtClean="0"/>
              <a:t>lower </a:t>
            </a:r>
            <a:r>
              <a:rPr lang="en-US" sz="2000" dirty="0"/>
              <a:t>completion rates </a:t>
            </a:r>
            <a:endParaRPr lang="en-US" sz="2000" dirty="0" smtClean="0"/>
          </a:p>
          <a:p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cale-efficacy “tradeoff”</a:t>
            </a:r>
            <a:r>
              <a:rPr lang="en-US" dirty="0" smtClean="0"/>
              <a:t> </a:t>
            </a:r>
            <a:r>
              <a:rPr lang="en-US" dirty="0"/>
              <a:t>of learning </a:t>
            </a:r>
            <a:endParaRPr lang="en-US" dirty="0" smtClean="0"/>
          </a:p>
          <a:p>
            <a:pPr lvl="1"/>
            <a:r>
              <a:rPr lang="en-US" dirty="0"/>
              <a:t>scaling up has hindered the </a:t>
            </a:r>
            <a:r>
              <a:rPr lang="en-US" dirty="0" smtClean="0"/>
              <a:t>efficacy (completion) of </a:t>
            </a:r>
            <a:r>
              <a:rPr lang="en-US" dirty="0"/>
              <a:t>learning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81400"/>
            <a:ext cx="5944499" cy="32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Socially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(The) one </a:t>
            </a:r>
            <a:r>
              <a:rPr lang="en-US" sz="2000" dirty="0"/>
              <a:t>component of online education that is </a:t>
            </a:r>
            <a:r>
              <a:rPr lang="en-US" sz="2000" b="1" dirty="0">
                <a:solidFill>
                  <a:srgbClr val="0000FF"/>
                </a:solidFill>
              </a:rPr>
              <a:t>scalable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When Bob is confused </a:t>
            </a:r>
            <a:r>
              <a:rPr lang="en-US" sz="2000" dirty="0"/>
              <a:t>by part of the material in the course he is taking </a:t>
            </a:r>
            <a:endParaRPr lang="en-US" sz="2000" dirty="0" smtClean="0"/>
          </a:p>
          <a:p>
            <a:pPr lvl="1"/>
            <a:r>
              <a:rPr lang="en-US" sz="1800" dirty="0"/>
              <a:t>unlikely that </a:t>
            </a:r>
            <a:r>
              <a:rPr lang="en-US" sz="1800" dirty="0" smtClean="0"/>
              <a:t>instructor </a:t>
            </a:r>
            <a:r>
              <a:rPr lang="en-US" sz="1800" dirty="0"/>
              <a:t>can address all of Bob’s specific </a:t>
            </a:r>
            <a:r>
              <a:rPr lang="en-US" sz="1800" dirty="0" smtClean="0"/>
              <a:t>learning needs along </a:t>
            </a:r>
            <a:r>
              <a:rPr lang="en-US" sz="1800" dirty="0"/>
              <a:t>with everyone else’s </a:t>
            </a:r>
          </a:p>
          <a:p>
            <a:pPr lvl="1"/>
            <a:r>
              <a:rPr lang="en-US" sz="1800" dirty="0"/>
              <a:t>it is also more likely that at least one of his peers will be able to help him </a:t>
            </a:r>
            <a:endParaRPr lang="en-US" sz="1800" dirty="0" smtClean="0"/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hen </a:t>
            </a:r>
            <a:r>
              <a:rPr lang="en-US" sz="1800" dirty="0"/>
              <a:t>Bob has a question in a MOOC, there’s thousands of other students in the course, and many of them may be able to provide an answer 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here’s </a:t>
            </a:r>
            <a:r>
              <a:rPr lang="en-US" sz="1800" dirty="0"/>
              <a:t>probably many others who would benefit from seeing his question answered, too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</a:rPr>
              <a:t>ocial </a:t>
            </a:r>
            <a:r>
              <a:rPr lang="en-US" sz="2000" b="1" dirty="0">
                <a:solidFill>
                  <a:srgbClr val="0000FF"/>
                </a:solidFill>
              </a:rPr>
              <a:t>learning </a:t>
            </a:r>
            <a:r>
              <a:rPr lang="en-US" sz="2000" dirty="0" smtClean="0"/>
              <a:t>- students </a:t>
            </a:r>
            <a:r>
              <a:rPr lang="en-US" sz="2000" dirty="0"/>
              <a:t>learn through interaction and collaboration with each other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The crowd gains its wisdom not from the knowledge of one, but from the collective knowledge of many </a:t>
            </a:r>
          </a:p>
          <a:p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Vehicle for social learning</a:t>
            </a:r>
          </a:p>
          <a:p>
            <a:r>
              <a:rPr lang="en-US" dirty="0" smtClean="0"/>
              <a:t>Messages: post or comment on post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Thread</a:t>
            </a:r>
            <a:r>
              <a:rPr lang="en-US" dirty="0" smtClean="0"/>
              <a:t>: a series of posts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124200"/>
            <a:ext cx="7632700" cy="34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How do students use the discussion forum?</a:t>
            </a:r>
          </a:p>
          <a:p>
            <a:r>
              <a:rPr lang="en-US" sz="2000" dirty="0" smtClean="0"/>
              <a:t>Bob is confused</a:t>
            </a:r>
          </a:p>
          <a:p>
            <a:pPr lvl="1"/>
            <a:r>
              <a:rPr lang="en-US" sz="1800" dirty="0" smtClean="0"/>
              <a:t>start </a:t>
            </a:r>
            <a:r>
              <a:rPr lang="en-US" sz="1800" dirty="0"/>
              <a:t>by checking to see if someone else has already posted the same question on the forums, or </a:t>
            </a:r>
            <a:r>
              <a:rPr lang="en-US" sz="1800" b="1" dirty="0"/>
              <a:t>one similar enough</a:t>
            </a:r>
            <a:r>
              <a:rPr lang="en-US" sz="1800" dirty="0"/>
              <a:t> that it’s answer would </a:t>
            </a:r>
            <a:r>
              <a:rPr lang="en-US" sz="1800" dirty="0" smtClean="0"/>
              <a:t>suffice, by </a:t>
            </a:r>
            <a:r>
              <a:rPr lang="en-US" sz="1800" dirty="0"/>
              <a:t>entering </a:t>
            </a:r>
            <a:r>
              <a:rPr lang="en-US" sz="1800" b="1" dirty="0"/>
              <a:t>phrases</a:t>
            </a:r>
            <a:r>
              <a:rPr lang="en-US" sz="1800" dirty="0"/>
              <a:t> similar to his question into the text search, or by browsing through the forum manually, looking for threads with titles that cover the same </a:t>
            </a:r>
            <a:r>
              <a:rPr lang="en-US" sz="1800" dirty="0" smtClean="0"/>
              <a:t>topic</a:t>
            </a:r>
          </a:p>
          <a:p>
            <a:pPr lvl="1"/>
            <a:r>
              <a:rPr lang="en-US" sz="1800" dirty="0" smtClean="0"/>
              <a:t>When Bob </a:t>
            </a:r>
            <a:r>
              <a:rPr lang="en-US" sz="1800" dirty="0"/>
              <a:t>does find a post that is already asking his </a:t>
            </a:r>
            <a:r>
              <a:rPr lang="en-US" sz="1800" dirty="0" smtClean="0"/>
              <a:t>question, see </a:t>
            </a:r>
            <a:r>
              <a:rPr lang="en-US" sz="1800" dirty="0"/>
              <a:t>if an answer is in one of the comments or other posts </a:t>
            </a:r>
            <a:r>
              <a:rPr lang="en-US" sz="1800" dirty="0" smtClean="0"/>
              <a:t>there</a:t>
            </a:r>
          </a:p>
          <a:p>
            <a:pPr lvl="2"/>
            <a:r>
              <a:rPr lang="en-US" sz="1600" dirty="0" smtClean="0"/>
              <a:t>If </a:t>
            </a:r>
            <a:r>
              <a:rPr lang="en-US" sz="1600" dirty="0"/>
              <a:t>it is, then he could up-vote the answer if it’s good, or down-vote it if it’s bad, to give </a:t>
            </a:r>
            <a:r>
              <a:rPr lang="en-US" sz="1600" dirty="0" smtClean="0"/>
              <a:t>feedback</a:t>
            </a:r>
          </a:p>
          <a:p>
            <a:pPr lvl="2"/>
            <a:r>
              <a:rPr lang="en-US" sz="1600" dirty="0" smtClean="0"/>
              <a:t>If </a:t>
            </a:r>
            <a:r>
              <a:rPr lang="en-US" sz="1600" dirty="0"/>
              <a:t>it isn’t, then he could </a:t>
            </a:r>
            <a:r>
              <a:rPr lang="en-US" sz="1600" dirty="0" smtClean="0"/>
              <a:t>up-vote </a:t>
            </a:r>
            <a:r>
              <a:rPr lang="en-US" sz="1600" dirty="0"/>
              <a:t>the question, so that someone else may come by and answer it quicker </a:t>
            </a:r>
            <a:endParaRPr lang="en-US" sz="1600" dirty="0" smtClean="0"/>
          </a:p>
          <a:p>
            <a:pPr lvl="1"/>
            <a:r>
              <a:rPr lang="en-US" sz="1800" dirty="0" smtClean="0"/>
              <a:t>When finds </a:t>
            </a:r>
            <a:r>
              <a:rPr lang="en-US" sz="1800" dirty="0"/>
              <a:t>no such </a:t>
            </a:r>
            <a:r>
              <a:rPr lang="en-US" sz="1800" dirty="0" smtClean="0"/>
              <a:t>post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sz="1800" dirty="0"/>
              <a:t>he could look to see if there is a similar thread of discussion, and write a new post in there. If he doesn’t find any thread that is close to what he wants, he could create a completely new thread with an appropriate title </a:t>
            </a:r>
            <a:r>
              <a:rPr lang="en-US" sz="1800" dirty="0" smtClean="0"/>
              <a:t> </a:t>
            </a:r>
            <a:endParaRPr lang="en-US" sz="18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nd </a:t>
            </a:r>
            <a:r>
              <a:rPr lang="en-US" dirty="0"/>
              <a:t>objective is for </a:t>
            </a:r>
            <a:r>
              <a:rPr lang="en-US" dirty="0" smtClean="0"/>
              <a:t>student </a:t>
            </a:r>
            <a:r>
              <a:rPr lang="en-US" dirty="0"/>
              <a:t>to receive a satisfactory answer to her question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" y="2514600"/>
            <a:ext cx="903292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Learning Network (SLN)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0000FF"/>
                </a:solidFill>
              </a:rPr>
              <a:t>Peer</a:t>
            </a:r>
            <a:r>
              <a:rPr lang="en-US" sz="2200" dirty="0"/>
              <a:t>-based learning creates a </a:t>
            </a:r>
            <a:r>
              <a:rPr lang="en-US" sz="2200" b="1" dirty="0"/>
              <a:t>Social</a:t>
            </a:r>
            <a:r>
              <a:rPr lang="en-US" sz="2200" dirty="0"/>
              <a:t> </a:t>
            </a:r>
            <a:r>
              <a:rPr lang="en-US" sz="2200" b="1" dirty="0"/>
              <a:t>Learning</a:t>
            </a:r>
            <a:r>
              <a:rPr lang="en-US" sz="2200" dirty="0"/>
              <a:t> </a:t>
            </a:r>
            <a:r>
              <a:rPr lang="en-US" sz="2200" b="1" dirty="0"/>
              <a:t>Network </a:t>
            </a:r>
          </a:p>
          <a:p>
            <a:r>
              <a:rPr lang="en-US" sz="2200" dirty="0" smtClean="0"/>
              <a:t>SLN has 3 characteristics</a:t>
            </a:r>
          </a:p>
          <a:p>
            <a:pPr lvl="1"/>
            <a:r>
              <a:rPr lang="en-US" sz="2000" dirty="0" smtClean="0"/>
              <a:t>learning is </a:t>
            </a:r>
            <a:r>
              <a:rPr lang="en-US" sz="2000" dirty="0"/>
              <a:t>the process taking </a:t>
            </a:r>
            <a:r>
              <a:rPr lang="en-US" sz="2000" dirty="0" smtClean="0"/>
              <a:t>place, which </a:t>
            </a:r>
            <a:r>
              <a:rPr lang="en-US" sz="2000" dirty="0"/>
              <a:t>represents </a:t>
            </a:r>
            <a:r>
              <a:rPr lang="en-US" sz="2000" dirty="0" smtClean="0"/>
              <a:t>acquisition </a:t>
            </a:r>
            <a:r>
              <a:rPr lang="en-US" sz="2000" dirty="0"/>
              <a:t>of knowledge about </a:t>
            </a:r>
            <a:r>
              <a:rPr lang="en-US" sz="2000" dirty="0" smtClean="0"/>
              <a:t>subject </a:t>
            </a:r>
            <a:r>
              <a:rPr lang="en-US" sz="2000" dirty="0"/>
              <a:t>matter of interest </a:t>
            </a:r>
            <a:endParaRPr lang="en-US" sz="2000" dirty="0" smtClean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ocial </a:t>
            </a:r>
            <a:r>
              <a:rPr lang="en-US" sz="2000" dirty="0"/>
              <a:t>learning hinges on </a:t>
            </a:r>
            <a:r>
              <a:rPr lang="en-US" sz="2000" b="1" dirty="0"/>
              <a:t>interaction</a:t>
            </a:r>
            <a:r>
              <a:rPr lang="en-US" sz="2000" dirty="0"/>
              <a:t> between </a:t>
            </a:r>
            <a:r>
              <a:rPr lang="en-US" sz="2000" dirty="0" smtClean="0"/>
              <a:t>peers; </a:t>
            </a:r>
            <a:r>
              <a:rPr lang="en-US" sz="2000" dirty="0"/>
              <a:t>without collaboration between </a:t>
            </a:r>
            <a:r>
              <a:rPr lang="en-US" sz="2000" dirty="0" smtClean="0"/>
              <a:t>individual </a:t>
            </a:r>
            <a:r>
              <a:rPr lang="en-US" sz="2000" dirty="0"/>
              <a:t>learners, the network would not be scalable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ocial networks </a:t>
            </a:r>
            <a:r>
              <a:rPr lang="en-US" sz="2000" dirty="0"/>
              <a:t>between </a:t>
            </a:r>
            <a:r>
              <a:rPr lang="en-US" sz="2000" dirty="0" smtClean="0"/>
              <a:t>peers </a:t>
            </a:r>
            <a:r>
              <a:rPr lang="en-US" sz="2000" dirty="0"/>
              <a:t>depends on, and in turn </a:t>
            </a:r>
            <a:r>
              <a:rPr lang="en-US" sz="2000" dirty="0" smtClean="0"/>
              <a:t>influences, </a:t>
            </a:r>
            <a:r>
              <a:rPr lang="en-US" sz="2000" dirty="0"/>
              <a:t>learning process </a:t>
            </a:r>
            <a:endParaRPr lang="en-US" sz="2000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SLN helps studying </a:t>
            </a:r>
            <a:r>
              <a:rPr lang="en-US" b="1" dirty="0"/>
              <a:t>how</a:t>
            </a:r>
            <a:r>
              <a:rPr lang="en-US" dirty="0"/>
              <a:t> people learn from each other, and in turn designing </a:t>
            </a:r>
            <a:r>
              <a:rPr lang="en-US" b="1" dirty="0"/>
              <a:t>mechanisms</a:t>
            </a:r>
            <a:r>
              <a:rPr lang="en-US" dirty="0"/>
              <a:t> to facilitate more effective communication among learners 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Learning Network (SLN)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</a:t>
            </a:r>
            <a:r>
              <a:rPr lang="en-US" sz="2200" dirty="0" smtClean="0"/>
              <a:t>ow </a:t>
            </a:r>
            <a:r>
              <a:rPr lang="en-US" sz="2200" b="1" dirty="0"/>
              <a:t>individualization</a:t>
            </a:r>
            <a:r>
              <a:rPr lang="en-US" sz="2200" dirty="0"/>
              <a:t> can be </a:t>
            </a:r>
            <a:r>
              <a:rPr lang="en-US" sz="2200" dirty="0" smtClean="0"/>
              <a:t>achieved? </a:t>
            </a:r>
          </a:p>
          <a:p>
            <a:r>
              <a:rPr lang="en-US" sz="2200" dirty="0"/>
              <a:t>Rather than relying on instructors to respond to individual </a:t>
            </a:r>
            <a:r>
              <a:rPr lang="en-US" sz="2200" dirty="0" smtClean="0"/>
              <a:t>needs, search </a:t>
            </a:r>
            <a:r>
              <a:rPr lang="en-US" sz="2200" dirty="0"/>
              <a:t>for solutions </a:t>
            </a:r>
            <a:r>
              <a:rPr lang="en-US" sz="2200" b="1" dirty="0">
                <a:solidFill>
                  <a:srgbClr val="0000FF"/>
                </a:solidFill>
              </a:rPr>
              <a:t>inside </a:t>
            </a:r>
            <a:r>
              <a:rPr lang="en-US" sz="2200" b="1" dirty="0" smtClean="0">
                <a:solidFill>
                  <a:srgbClr val="0000FF"/>
                </a:solidFill>
              </a:rPr>
              <a:t>SLN </a:t>
            </a:r>
          </a:p>
          <a:p>
            <a:r>
              <a:rPr lang="en-US" sz="2200" dirty="0"/>
              <a:t>L</a:t>
            </a:r>
            <a:r>
              <a:rPr lang="en-US" sz="2200" dirty="0" smtClean="0"/>
              <a:t>earning process </a:t>
            </a:r>
            <a:r>
              <a:rPr lang="en-US" sz="2200" dirty="0"/>
              <a:t>becomes scalable, because more students should lead </a:t>
            </a:r>
            <a:r>
              <a:rPr lang="en-US" sz="2200" dirty="0" smtClean="0"/>
              <a:t>to </a:t>
            </a:r>
            <a:r>
              <a:rPr lang="en-US" sz="2200" b="1" dirty="0" smtClean="0"/>
              <a:t>both</a:t>
            </a:r>
            <a:r>
              <a:rPr lang="en-US" sz="2200" dirty="0" smtClean="0"/>
              <a:t> </a:t>
            </a:r>
            <a:r>
              <a:rPr lang="en-US" sz="2200" u="sng" dirty="0" smtClean="0"/>
              <a:t>more </a:t>
            </a:r>
            <a:r>
              <a:rPr lang="en-US" sz="2200" u="sng" dirty="0"/>
              <a:t>questions</a:t>
            </a:r>
            <a:r>
              <a:rPr lang="en-US" sz="2200" dirty="0"/>
              <a:t> </a:t>
            </a:r>
            <a:r>
              <a:rPr lang="en-US" sz="2200" b="1" dirty="0"/>
              <a:t>and</a:t>
            </a:r>
            <a:r>
              <a:rPr lang="en-US" sz="2200" dirty="0"/>
              <a:t> </a:t>
            </a:r>
            <a:r>
              <a:rPr lang="en-US" sz="2200" u="sng" dirty="0" smtClean="0"/>
              <a:t>more </a:t>
            </a:r>
            <a:r>
              <a:rPr lang="en-US" sz="2200" u="sng" dirty="0"/>
              <a:t>potential answerers of </a:t>
            </a:r>
            <a:r>
              <a:rPr lang="en-US" sz="2200" u="sng" dirty="0" smtClean="0"/>
              <a:t>questions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Premise </a:t>
            </a:r>
            <a:r>
              <a:rPr lang="en-US" sz="2200" dirty="0"/>
              <a:t>behind </a:t>
            </a:r>
            <a:r>
              <a:rPr lang="en-US" sz="2200" dirty="0" smtClean="0"/>
              <a:t>SLN</a:t>
            </a:r>
          </a:p>
          <a:p>
            <a:pPr lvl="1"/>
            <a:r>
              <a:rPr lang="en-US" sz="2000" dirty="0" smtClean="0"/>
              <a:t>learners </a:t>
            </a:r>
            <a:r>
              <a:rPr lang="en-US" sz="2000" dirty="0"/>
              <a:t>themselves can also act as teachers 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691743"/>
            <a:ext cx="461264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60" y="4611231"/>
            <a:ext cx="44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Like Amazon and Netflix, MOOC platform collects </a:t>
            </a:r>
            <a:r>
              <a:rPr lang="en-US" sz="2000" b="1" dirty="0" smtClean="0"/>
              <a:t>data</a:t>
            </a:r>
            <a:r>
              <a:rPr lang="en-US" sz="2000" dirty="0" smtClean="0"/>
              <a:t> about students as they proceed through courses (e.g., how they interact with one another)</a:t>
            </a:r>
          </a:p>
          <a:p>
            <a:r>
              <a:rPr lang="en-US" sz="2000" b="1" dirty="0" smtClean="0"/>
              <a:t>→ </a:t>
            </a:r>
            <a:r>
              <a:rPr lang="en-US" sz="2000" dirty="0" smtClean="0"/>
              <a:t>How to analyze and leverage this data?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52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Amazon and Netflix </a:t>
            </a:r>
            <a:r>
              <a:rPr lang="en-US" sz="2200" dirty="0" smtClean="0"/>
              <a:t>make </a:t>
            </a:r>
            <a:r>
              <a:rPr lang="en-US" sz="2200" dirty="0"/>
              <a:t>decisions based on information </a:t>
            </a:r>
            <a:r>
              <a:rPr lang="en-US" sz="2200" dirty="0" smtClean="0"/>
              <a:t>gathered </a:t>
            </a:r>
            <a:r>
              <a:rPr lang="en-US" sz="2200" dirty="0"/>
              <a:t>from </a:t>
            </a:r>
            <a:r>
              <a:rPr lang="en-US" sz="2200" b="1" dirty="0" smtClean="0"/>
              <a:t>crowds</a:t>
            </a:r>
            <a:r>
              <a:rPr lang="en-US" sz="2200" dirty="0" smtClean="0"/>
              <a:t> </a:t>
            </a:r>
            <a:r>
              <a:rPr lang="en-US" sz="2200" dirty="0"/>
              <a:t>visiting their sites 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P</a:t>
            </a:r>
            <a:r>
              <a:rPr lang="en-US" sz="2200" b="1" dirty="0" smtClean="0">
                <a:solidFill>
                  <a:srgbClr val="0000FF"/>
                </a:solidFill>
              </a:rPr>
              <a:t>eople </a:t>
            </a:r>
            <a:r>
              <a:rPr lang="en-US" sz="2200" b="1" dirty="0">
                <a:solidFill>
                  <a:srgbClr val="0000FF"/>
                </a:solidFill>
              </a:rPr>
              <a:t>learn from one another</a:t>
            </a:r>
            <a:r>
              <a:rPr lang="en-US" sz="2200" dirty="0"/>
              <a:t>, each bringing their own wisdom to the </a:t>
            </a:r>
            <a:r>
              <a:rPr lang="en-US" sz="2200" b="1" dirty="0"/>
              <a:t>crowd </a:t>
            </a:r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r>
              <a:rPr lang="en-US" sz="2200" dirty="0" smtClean="0"/>
              <a:t>Technological networks: computer networks</a:t>
            </a:r>
          </a:p>
          <a:p>
            <a:r>
              <a:rPr lang="en-US" sz="2200" b="1" dirty="0"/>
              <a:t>Social networks</a:t>
            </a:r>
            <a:r>
              <a:rPr lang="en-US" sz="2200" dirty="0"/>
              <a:t>: interaction among </a:t>
            </a:r>
            <a:r>
              <a:rPr lang="en-US" sz="2200" dirty="0" smtClean="0"/>
              <a:t>people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21" y="3124200"/>
            <a:ext cx="5764357" cy="23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SLNs?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In context of online education and MOOC</a:t>
            </a:r>
          </a:p>
          <a:p>
            <a:r>
              <a:rPr lang="en-US" dirty="0" smtClean="0"/>
              <a:t>Where else would we find SLNs?</a:t>
            </a:r>
          </a:p>
          <a:p>
            <a:r>
              <a:rPr lang="en-US" dirty="0" smtClean="0"/>
              <a:t>SLN exists </a:t>
            </a:r>
            <a:r>
              <a:rPr lang="en-US" dirty="0"/>
              <a:t>in any scenario by which </a:t>
            </a:r>
            <a:r>
              <a:rPr lang="en-US" b="1" dirty="0"/>
              <a:t>learning occurs socially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dirty="0" smtClean="0">
                <a:solidFill>
                  <a:srgbClr val="0000FF"/>
                </a:solidFill>
              </a:rPr>
              <a:t>lipped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classroom </a:t>
            </a:r>
            <a:endParaRPr lang="en-US" dirty="0" smtClean="0"/>
          </a:p>
          <a:p>
            <a:pPr lvl="1"/>
            <a:r>
              <a:rPr lang="en-US" dirty="0"/>
              <a:t>watching </a:t>
            </a:r>
            <a:r>
              <a:rPr lang="en-US" dirty="0" smtClean="0"/>
              <a:t>lectures </a:t>
            </a:r>
            <a:r>
              <a:rPr lang="en-US" dirty="0"/>
              <a:t>that are usually taught in class becomes part of the </a:t>
            </a:r>
            <a:r>
              <a:rPr lang="en-US" dirty="0" smtClean="0"/>
              <a:t>homework </a:t>
            </a:r>
          </a:p>
          <a:p>
            <a:pPr lvl="1"/>
            <a:r>
              <a:rPr lang="en-US" dirty="0" smtClean="0"/>
              <a:t>class </a:t>
            </a:r>
            <a:r>
              <a:rPr lang="en-US" dirty="0"/>
              <a:t>time is instead used for discussion and </a:t>
            </a:r>
            <a:r>
              <a:rPr lang="en-US" dirty="0" smtClean="0"/>
              <a:t>interaction</a:t>
            </a:r>
            <a:endParaRPr lang="en-US" dirty="0"/>
          </a:p>
          <a:p>
            <a:r>
              <a:rPr lang="en-US" b="1" dirty="0" smtClean="0"/>
              <a:t>How can we flip The Power of Networks course?</a:t>
            </a:r>
            <a:endParaRPr lang="en-US" b="1" dirty="0"/>
          </a:p>
        </p:txBody>
      </p:sp>
      <p:pic>
        <p:nvPicPr>
          <p:cNvPr id="1026" name="Picture 2" descr="https://upload.wikimedia.org/wikipedia/en/9/90/Algorithms_%2B_Data_Stru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19" y="2133600"/>
            <a:ext cx="1838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Prof. Benson </a:t>
            </a:r>
            <a:r>
              <a:rPr lang="en-US" dirty="0" err="1" smtClean="0"/>
              <a:t>Yeh</a:t>
            </a:r>
            <a:r>
              <a:rPr lang="en-US" dirty="0" smtClean="0"/>
              <a:t> </a:t>
            </a:r>
            <a:r>
              <a:rPr lang="ja-JP" altLang="en-US" b="1" dirty="0" smtClean="0">
                <a:latin typeface="Comic Sans MS" charset="0"/>
                <a:ea typeface="Comic Sans MS" charset="0"/>
                <a:cs typeface="Comic Sans MS" charset="0"/>
              </a:rPr>
              <a:t>葉丙成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faculty to </a:t>
            </a:r>
            <a:r>
              <a:rPr lang="en-US" dirty="0"/>
              <a:t>teach a MOOC course in Chinese with 48,000+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earn by the student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by </a:t>
            </a:r>
            <a:r>
              <a:rPr lang="en-US" dirty="0"/>
              <a:t>the student</a:t>
            </a:r>
          </a:p>
          <a:p>
            <a:pPr lvl="1"/>
            <a:r>
              <a:rPr lang="en-US" dirty="0" smtClean="0"/>
              <a:t>grade by </a:t>
            </a:r>
            <a:r>
              <a:rPr lang="en-US" dirty="0"/>
              <a:t>the </a:t>
            </a:r>
            <a:r>
              <a:rPr lang="en-US" dirty="0" smtClean="0"/>
              <a:t>student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https://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www.pagamo.org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mage result for 葉丙成 teach for the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819400" cy="39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SLN Effectively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sz="2000" dirty="0"/>
              <a:t>Think of a series of discussions in a forum </a:t>
            </a:r>
            <a:endParaRPr lang="en-US" sz="2000" dirty="0" smtClean="0"/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ho posts in a thread and its contents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ho responds and its contents</a:t>
            </a:r>
          </a:p>
          <a:p>
            <a:r>
              <a:rPr lang="en-US" sz="2000" dirty="0" smtClean="0"/>
              <a:t>How to visualize such </a:t>
            </a:r>
            <a:r>
              <a:rPr lang="en-US" sz="2000" b="1" dirty="0" smtClean="0">
                <a:solidFill>
                  <a:srgbClr val="0000FF"/>
                </a:solidFill>
              </a:rPr>
              <a:t>network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from the information?</a:t>
            </a:r>
          </a:p>
          <a:p>
            <a:r>
              <a:rPr lang="en-US" sz="2000" dirty="0" smtClean="0"/>
              <a:t>With </a:t>
            </a:r>
            <a:r>
              <a:rPr lang="en-US" sz="2000" b="1" dirty="0" smtClean="0">
                <a:solidFill>
                  <a:srgbClr val="0000FF"/>
                </a:solidFill>
              </a:rPr>
              <a:t>graph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hat should we have as nodes?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hat should links represent? – direct or indirect; weighted or not</a:t>
            </a:r>
          </a:p>
          <a:p>
            <a:r>
              <a:rPr lang="en-US" sz="2000" dirty="0" smtClean="0"/>
              <a:t>SLN is a type of </a:t>
            </a:r>
            <a:r>
              <a:rPr lang="en-US" sz="2000" b="1" dirty="0" smtClean="0">
                <a:solidFill>
                  <a:srgbClr val="0000FF"/>
                </a:solidFill>
              </a:rPr>
              <a:t>social network among people</a:t>
            </a:r>
            <a:endParaRPr lang="en-US" sz="20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17638"/>
            <a:ext cx="2832100" cy="1282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343400"/>
            <a:ext cx="3365500" cy="1377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6482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What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information is being shared and which social connections are created as a result – </a:t>
            </a:r>
            <a:r>
              <a:rPr lang="en-US" sz="2000" b="1" dirty="0" smtClean="0">
                <a:solidFill>
                  <a:srgbClr val="0000FF"/>
                </a:solidFill>
              </a:rPr>
              <a:t>not how</a:t>
            </a:r>
            <a:r>
              <a:rPr lang="en-US" sz="2000" dirty="0" smtClean="0"/>
              <a:t> information is physically transferred between nodes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“Graph of </a:t>
            </a:r>
            <a:r>
              <a:rPr lang="en-US" sz="2000" b="1" dirty="0" smtClean="0"/>
              <a:t>discussion”</a:t>
            </a:r>
            <a:r>
              <a:rPr lang="en-US" sz="2000" dirty="0" smtClean="0"/>
              <a:t> depicts process of </a:t>
            </a:r>
            <a:r>
              <a:rPr lang="en-US" sz="2000" b="1" dirty="0" smtClean="0"/>
              <a:t>information sharing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2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of Students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Students as nodes</a:t>
            </a:r>
          </a:p>
          <a:p>
            <a:r>
              <a:rPr lang="en-US" sz="2000" dirty="0" smtClean="0"/>
              <a:t>A links between two students (Alice and Bob) depicts how they share information</a:t>
            </a:r>
          </a:p>
          <a:p>
            <a:pPr lvl="1"/>
            <a:r>
              <a:rPr lang="en-US" sz="1800" b="1" dirty="0"/>
              <a:t>w</a:t>
            </a:r>
            <a:r>
              <a:rPr lang="en-US" sz="1800" b="1" dirty="0" smtClean="0"/>
              <a:t>hether</a:t>
            </a:r>
            <a:r>
              <a:rPr lang="en-US" sz="1800" dirty="0" smtClean="0"/>
              <a:t> </a:t>
            </a:r>
            <a:r>
              <a:rPr lang="en-US" sz="1800" dirty="0"/>
              <a:t>Alice and Bob have participated in a discussion </a:t>
            </a:r>
            <a:r>
              <a:rPr lang="en-US" sz="1800" dirty="0" smtClean="0"/>
              <a:t>together</a:t>
            </a:r>
            <a:endParaRPr lang="en-US" sz="1800" dirty="0"/>
          </a:p>
          <a:p>
            <a:pPr lvl="1"/>
            <a:r>
              <a:rPr lang="en-US" sz="1800" b="1" dirty="0"/>
              <a:t>h</a:t>
            </a:r>
            <a:r>
              <a:rPr lang="en-US" sz="1800" b="1" dirty="0" smtClean="0"/>
              <a:t>ow </a:t>
            </a:r>
            <a:r>
              <a:rPr lang="en-US" sz="1800" b="1" dirty="0"/>
              <a:t>many times </a:t>
            </a:r>
            <a:r>
              <a:rPr lang="en-US" sz="1800" dirty="0"/>
              <a:t>Alice and Bob have participated in a discussion </a:t>
            </a:r>
            <a:r>
              <a:rPr lang="en-US" sz="1800" dirty="0" smtClean="0"/>
              <a:t>together</a:t>
            </a:r>
            <a:endParaRPr lang="en-US" sz="1800" dirty="0"/>
          </a:p>
          <a:p>
            <a:pPr lvl="1"/>
            <a:r>
              <a:rPr lang="en-US" sz="1800" b="1" dirty="0"/>
              <a:t>w</a:t>
            </a:r>
            <a:r>
              <a:rPr lang="en-US" sz="1800" b="1" dirty="0" smtClean="0"/>
              <a:t>hether</a:t>
            </a:r>
            <a:r>
              <a:rPr lang="en-US" sz="1800" dirty="0" smtClean="0"/>
              <a:t> </a:t>
            </a:r>
            <a:r>
              <a:rPr lang="en-US" sz="1800" dirty="0"/>
              <a:t>Alice has responded to a post made by Bob, and vice </a:t>
            </a:r>
            <a:r>
              <a:rPr lang="en-US" sz="1800" dirty="0" smtClean="0"/>
              <a:t>versa</a:t>
            </a:r>
          </a:p>
          <a:p>
            <a:pPr lvl="1"/>
            <a:r>
              <a:rPr lang="en-US" sz="1800" b="1" dirty="0"/>
              <a:t>h</a:t>
            </a:r>
            <a:r>
              <a:rPr lang="en-US" sz="1800" b="1" dirty="0" smtClean="0"/>
              <a:t>ow </a:t>
            </a:r>
            <a:r>
              <a:rPr lang="en-US" sz="1800" b="1" dirty="0"/>
              <a:t>many times </a:t>
            </a:r>
            <a:r>
              <a:rPr lang="en-US" sz="1800" dirty="0"/>
              <a:t>Alice has responded to a post made by Bob, and </a:t>
            </a:r>
            <a:r>
              <a:rPr lang="en-US" sz="1800" dirty="0" smtClean="0"/>
              <a:t>vice versa</a:t>
            </a:r>
          </a:p>
          <a:p>
            <a:r>
              <a:rPr lang="en-US" sz="2000" dirty="0" smtClean="0"/>
              <a:t>Different types of links </a:t>
            </a:r>
            <a:endParaRPr lang="en-US" sz="2000" dirty="0"/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298583"/>
            <a:ext cx="4929247" cy="255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953" y="4953000"/>
            <a:ext cx="3982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 A thread that both Bob and Alice posted in</a:t>
            </a:r>
          </a:p>
          <a:p>
            <a:r>
              <a:rPr lang="en-US" dirty="0" smtClean="0"/>
              <a:t>(2) 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o-participation</a:t>
            </a:r>
            <a:r>
              <a:rPr lang="en-US" dirty="0" smtClean="0"/>
              <a:t> count</a:t>
            </a:r>
          </a:p>
          <a:p>
            <a:r>
              <a:rPr lang="en-US" dirty="0" smtClean="0"/>
              <a:t>(3) B </a:t>
            </a:r>
            <a:r>
              <a:rPr lang="en-US" b="1" dirty="0" smtClean="0"/>
              <a:t>answers</a:t>
            </a:r>
            <a:r>
              <a:rPr lang="en-US" dirty="0" smtClean="0"/>
              <a:t> (</a:t>
            </a:r>
            <a:r>
              <a:rPr lang="en-US" b="1" dirty="0" smtClean="0"/>
              <a:t>responds</a:t>
            </a:r>
            <a:r>
              <a:rPr lang="en-US" dirty="0" smtClean="0"/>
              <a:t>) a question asked by </a:t>
            </a:r>
            <a:r>
              <a:rPr lang="en-US" dirty="0"/>
              <a:t>A</a:t>
            </a:r>
            <a:r>
              <a:rPr lang="en-US" dirty="0" smtClean="0"/>
              <a:t>lice</a:t>
            </a:r>
          </a:p>
          <a:p>
            <a:r>
              <a:rPr lang="en-US" dirty="0"/>
              <a:t>(4) </a:t>
            </a:r>
            <a:r>
              <a:rPr lang="en-US" dirty="0" smtClean="0"/>
              <a:t>Count number of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students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30" y="1323229"/>
            <a:ext cx="4416720" cy="2028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9" y="2819400"/>
            <a:ext cx="4419600" cy="3949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252051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Have B and C participated in a thread together?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529" y="3619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How many threads have </a:t>
            </a:r>
            <a:r>
              <a:rPr lang="en-US" sz="1200" dirty="0" smtClean="0">
                <a:solidFill>
                  <a:srgbClr val="0000FF"/>
                </a:solidFill>
              </a:rPr>
              <a:t>B </a:t>
            </a:r>
            <a:r>
              <a:rPr lang="en-US" sz="1200" smtClean="0">
                <a:solidFill>
                  <a:srgbClr val="0000FF"/>
                </a:solidFill>
              </a:rPr>
              <a:t>and C participated </a:t>
            </a:r>
            <a:r>
              <a:rPr lang="en-US" sz="1200" dirty="0" smtClean="0">
                <a:solidFill>
                  <a:srgbClr val="0000FF"/>
                </a:solidFill>
              </a:rPr>
              <a:t>it together</a:t>
            </a:r>
            <a:r>
              <a:rPr lang="en-US" sz="1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9439" y="4812195"/>
            <a:ext cx="157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Has </a:t>
            </a:r>
            <a:r>
              <a:rPr lang="en-US" sz="1200" smtClean="0">
                <a:solidFill>
                  <a:srgbClr val="0000FF"/>
                </a:solidFill>
              </a:rPr>
              <a:t>B </a:t>
            </a:r>
            <a:r>
              <a:rPr lang="en-US" sz="1200" dirty="0">
                <a:solidFill>
                  <a:srgbClr val="0000FF"/>
                </a:solidFill>
              </a:rPr>
              <a:t>responded to a post made </a:t>
            </a:r>
            <a:r>
              <a:rPr lang="en-US" sz="1200">
                <a:solidFill>
                  <a:srgbClr val="0000FF"/>
                </a:solidFill>
              </a:rPr>
              <a:t>by </a:t>
            </a:r>
            <a:r>
              <a:rPr lang="en-US" sz="1200" smtClean="0">
                <a:solidFill>
                  <a:srgbClr val="0000FF"/>
                </a:solidFill>
              </a:rPr>
              <a:t>C?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02326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How many times </a:t>
            </a:r>
            <a:r>
              <a:rPr lang="en-US" sz="1200">
                <a:solidFill>
                  <a:srgbClr val="0000FF"/>
                </a:solidFill>
              </a:rPr>
              <a:t>did </a:t>
            </a:r>
            <a:r>
              <a:rPr lang="en-US" sz="1200" smtClean="0">
                <a:solidFill>
                  <a:srgbClr val="0000FF"/>
                </a:solidFill>
              </a:rPr>
              <a:t>C </a:t>
            </a:r>
            <a:r>
              <a:rPr lang="en-US" sz="1200" dirty="0">
                <a:solidFill>
                  <a:srgbClr val="0000FF"/>
                </a:solidFill>
              </a:rPr>
              <a:t>respond </a:t>
            </a:r>
            <a:r>
              <a:rPr lang="en-US" sz="1200">
                <a:solidFill>
                  <a:srgbClr val="0000FF"/>
                </a:solidFill>
              </a:rPr>
              <a:t>to </a:t>
            </a:r>
            <a:r>
              <a:rPr lang="en-US" sz="1200" smtClean="0">
                <a:solidFill>
                  <a:srgbClr val="0000FF"/>
                </a:solidFill>
              </a:rPr>
              <a:t>B? </a:t>
            </a:r>
            <a:endParaRPr lang="en-US" sz="1200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94881" y="2438913"/>
            <a:ext cx="3410919" cy="527489"/>
            <a:chOff x="4894881" y="2438913"/>
            <a:chExt cx="3410919" cy="527489"/>
          </a:xfrm>
        </p:grpSpPr>
        <p:sp>
          <p:nvSpPr>
            <p:cNvPr id="4" name="Rounded Rectangle 3"/>
            <p:cNvSpPr/>
            <p:nvPr/>
          </p:nvSpPr>
          <p:spPr>
            <a:xfrm>
              <a:off x="4894881" y="2438913"/>
              <a:ext cx="533400" cy="52748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772400" y="2484535"/>
              <a:ext cx="533400" cy="4818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7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/>
              <a:t>natural </a:t>
            </a:r>
            <a:r>
              <a:rPr lang="en-US" b="1" dirty="0"/>
              <a:t>language processing </a:t>
            </a:r>
            <a:r>
              <a:rPr lang="en-US" dirty="0"/>
              <a:t>to extract </a:t>
            </a:r>
            <a:r>
              <a:rPr lang="en-US" dirty="0" smtClean="0"/>
              <a:t>key </a:t>
            </a:r>
            <a:r>
              <a:rPr lang="en-US" dirty="0"/>
              <a:t>topics that are being discussed in </a:t>
            </a:r>
            <a:r>
              <a:rPr lang="en-US" dirty="0" smtClean="0"/>
              <a:t>forum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819400"/>
            <a:ext cx="4923348" cy="36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Students and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4" y="4114800"/>
            <a:ext cx="5146828" cy="2648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592451"/>
            <a:ext cx="497792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SLN of MOOC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the SLN of students in one of our MOOCs.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SLN to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few types of </a:t>
            </a:r>
            <a:r>
              <a:rPr lang="en-US" b="1" dirty="0"/>
              <a:t>graphs</a:t>
            </a:r>
            <a:r>
              <a:rPr lang="en-US" dirty="0"/>
              <a:t> </a:t>
            </a:r>
            <a:r>
              <a:rPr lang="en-US" dirty="0" smtClean="0"/>
              <a:t>can be used </a:t>
            </a:r>
            <a:r>
              <a:rPr lang="en-US" dirty="0"/>
              <a:t>to </a:t>
            </a:r>
            <a:r>
              <a:rPr lang="en-US" b="1" dirty="0"/>
              <a:t>visualize</a:t>
            </a:r>
            <a:r>
              <a:rPr lang="en-US" dirty="0"/>
              <a:t> </a:t>
            </a:r>
            <a:r>
              <a:rPr lang="en-US" dirty="0" smtClean="0"/>
              <a:t>different </a:t>
            </a:r>
            <a:r>
              <a:rPr lang="en-US" dirty="0"/>
              <a:t>aspects of an SLN </a:t>
            </a:r>
            <a:endParaRPr lang="en-US" dirty="0" smtClean="0"/>
          </a:p>
          <a:p>
            <a:r>
              <a:rPr lang="en-US" dirty="0" smtClean="0"/>
              <a:t>Real-world SLNs: graph from </a:t>
            </a:r>
            <a:r>
              <a:rPr lang="en-US" b="1" dirty="0" smtClean="0"/>
              <a:t>discussion</a:t>
            </a:r>
            <a:r>
              <a:rPr lang="en-US" dirty="0" smtClean="0"/>
              <a:t> in a MOOC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8" y="2895600"/>
            <a:ext cx="7341704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368534"/>
            <a:ext cx="52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undirected and unweighted student-to-student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589" y="3811436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713 students who posted in forum more than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30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</a:t>
            </a:r>
            <a:r>
              <a:rPr lang="en-US" dirty="0" smtClean="0"/>
              <a:t>Teachers </a:t>
            </a:r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S</a:t>
            </a:r>
            <a:r>
              <a:rPr lang="en-US" dirty="0" smtClean="0"/>
              <a:t>tudents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</a:t>
            </a:r>
            <a:r>
              <a:rPr lang="en-US" sz="2000" dirty="0" smtClean="0"/>
              <a:t>ltimate </a:t>
            </a:r>
            <a:r>
              <a:rPr lang="en-US" sz="2000" dirty="0"/>
              <a:t>goal in studying SLN is to find ways for more </a:t>
            </a:r>
            <a:r>
              <a:rPr lang="en-US" sz="2000" dirty="0" smtClean="0"/>
              <a:t>effective </a:t>
            </a:r>
            <a:r>
              <a:rPr lang="en-US" sz="2000" dirty="0"/>
              <a:t>teaching and learning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802051"/>
            <a:ext cx="3670300" cy="20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</a:t>
            </a:r>
            <a:r>
              <a:rPr lang="en-US" dirty="0" smtClean="0"/>
              <a:t>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r>
              <a:rPr lang="en-US" dirty="0"/>
              <a:t>and </a:t>
            </a:r>
            <a:r>
              <a:rPr lang="en-US" dirty="0" smtClean="0"/>
              <a:t>pedagogy</a:t>
            </a:r>
          </a:p>
          <a:p>
            <a:pPr lvl="1"/>
            <a:r>
              <a:rPr lang="en-US" dirty="0" smtClean="0"/>
              <a:t>Internet: enable information access</a:t>
            </a:r>
          </a:p>
          <a:p>
            <a:pPr lvl="1"/>
            <a:r>
              <a:rPr lang="en-US" dirty="0" smtClean="0"/>
              <a:t>On-line learning: exploded in popularity</a:t>
            </a:r>
          </a:p>
          <a:p>
            <a:r>
              <a:rPr lang="en-US" dirty="0" smtClean="0"/>
              <a:t>Internet </a:t>
            </a:r>
            <a:r>
              <a:rPr lang="en-US" dirty="0"/>
              <a:t>has </a:t>
            </a:r>
            <a:r>
              <a:rPr lang="en-US" b="1" dirty="0">
                <a:solidFill>
                  <a:srgbClr val="0000FF"/>
                </a:solidFill>
              </a:rPr>
              <a:t>scaled up learning</a:t>
            </a:r>
            <a:r>
              <a:rPr lang="en-US" dirty="0"/>
              <a:t> in two senses </a:t>
            </a:r>
          </a:p>
          <a:p>
            <a:pPr lvl="1"/>
            <a:r>
              <a:rPr lang="en-US" dirty="0"/>
              <a:t>total number of people taking online courses </a:t>
            </a:r>
            <a:endParaRPr lang="en-US" dirty="0" smtClean="0"/>
          </a:p>
          <a:p>
            <a:pPr lvl="1"/>
            <a:r>
              <a:rPr lang="en-US" dirty="0"/>
              <a:t>number of people who </a:t>
            </a:r>
            <a:r>
              <a:rPr lang="en-US" dirty="0" smtClean="0"/>
              <a:t>are taking </a:t>
            </a:r>
            <a:r>
              <a:rPr lang="en-US" dirty="0"/>
              <a:t>the same class </a:t>
            </a:r>
            <a:r>
              <a:rPr lang="en-US" b="1" dirty="0"/>
              <a:t>at the same time 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need to be able to learn </a:t>
            </a:r>
            <a:r>
              <a:rPr lang="en-US" b="1" dirty="0">
                <a:solidFill>
                  <a:srgbClr val="0000FF"/>
                </a:solidFill>
              </a:rPr>
              <a:t>socially</a:t>
            </a:r>
            <a:r>
              <a:rPr lang="en-US" dirty="0"/>
              <a:t>, i.e., to </a:t>
            </a:r>
            <a:r>
              <a:rPr lang="en-US" b="1" dirty="0">
                <a:solidFill>
                  <a:srgbClr val="0000FF"/>
                </a:solidFill>
              </a:rPr>
              <a:t>learn from</a:t>
            </a:r>
            <a:r>
              <a:rPr lang="en-US" b="1" dirty="0"/>
              <a:t> </a:t>
            </a:r>
            <a:r>
              <a:rPr lang="en-US" dirty="0"/>
              <a:t>and to </a:t>
            </a:r>
            <a:r>
              <a:rPr lang="en-US" b="1" dirty="0">
                <a:solidFill>
                  <a:srgbClr val="0000FF"/>
                </a:solidFill>
              </a:rPr>
              <a:t>teach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each other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66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a D</a:t>
            </a:r>
            <a:r>
              <a:rPr lang="en-US" dirty="0" smtClean="0"/>
              <a:t>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Distance learning</a:t>
            </a:r>
            <a:r>
              <a:rPr lang="en-US" sz="2000" dirty="0" smtClean="0"/>
              <a:t> starts with Internet</a:t>
            </a:r>
          </a:p>
          <a:p>
            <a:pPr lvl="1"/>
            <a:r>
              <a:rPr lang="en-US" sz="1800" dirty="0" smtClean="0"/>
              <a:t>Before Internet, it is done via mail, radio, TV, etc.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Online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programs, online degrees, and even online universities began to spring up in </a:t>
            </a:r>
            <a:r>
              <a:rPr lang="en-US" sz="2000" dirty="0" smtClean="0"/>
              <a:t>1990s </a:t>
            </a:r>
            <a:r>
              <a:rPr lang="en-US" sz="2000" dirty="0"/>
              <a:t>with the rise of W</a:t>
            </a:r>
            <a:r>
              <a:rPr lang="en-US" sz="2000" dirty="0" smtClean="0"/>
              <a:t>eb </a:t>
            </a:r>
          </a:p>
          <a:p>
            <a:r>
              <a:rPr lang="en-US" sz="2000" dirty="0" smtClean="0"/>
              <a:t>By 2014</a:t>
            </a:r>
            <a:r>
              <a:rPr lang="en-US" sz="2000" dirty="0"/>
              <a:t>, and less than 5% of all public colleges and universities did </a:t>
            </a:r>
            <a:r>
              <a:rPr lang="en-US" sz="2000" b="1" dirty="0"/>
              <a:t>not</a:t>
            </a:r>
            <a:r>
              <a:rPr lang="en-US" sz="2000" dirty="0"/>
              <a:t> </a:t>
            </a:r>
            <a:r>
              <a:rPr lang="en-US" sz="2000" dirty="0" smtClean="0"/>
              <a:t>offer </a:t>
            </a:r>
            <a:r>
              <a:rPr lang="en-US" sz="2000" dirty="0"/>
              <a:t>some form of online program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Online learning vs. distance learning vs. traditional classroom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ased on </a:t>
            </a:r>
            <a:r>
              <a:rPr lang="en-US" sz="1800" b="1" u="sng" dirty="0" smtClean="0"/>
              <a:t>modes of instruction</a:t>
            </a:r>
            <a:r>
              <a:rPr lang="en-US" sz="1800" b="1" dirty="0" smtClean="0"/>
              <a:t> </a:t>
            </a:r>
            <a:r>
              <a:rPr lang="en-US" sz="1800" dirty="0" smtClean="0"/>
              <a:t>used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67" y="4362245"/>
            <a:ext cx="6421483" cy="24304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35986" y="3919445"/>
            <a:ext cx="2425664" cy="731487"/>
            <a:chOff x="6625100" y="3992913"/>
            <a:chExt cx="2425664" cy="731487"/>
          </a:xfrm>
        </p:grpSpPr>
        <p:sp>
          <p:nvSpPr>
            <p:cNvPr id="6" name="TextBox 5"/>
            <p:cNvSpPr txBox="1"/>
            <p:nvPr/>
          </p:nvSpPr>
          <p:spPr>
            <a:xfrm>
              <a:off x="6625100" y="3992913"/>
              <a:ext cx="2425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Forum for discussion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010400" y="4394902"/>
              <a:ext cx="762000" cy="32949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2895600" y="4362245"/>
            <a:ext cx="762000" cy="5145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Events Before 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ideo lectures with quizzes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the count of </a:t>
            </a:r>
            <a:r>
              <a:rPr lang="en-US" dirty="0" smtClean="0"/>
              <a:t>number </a:t>
            </a:r>
            <a:r>
              <a:rPr lang="en-US" dirty="0"/>
              <a:t>of students who have listened to an instructor’s voice, </a:t>
            </a:r>
            <a:r>
              <a:rPr lang="en-US" b="1" dirty="0" smtClean="0"/>
              <a:t>Sal Khan </a:t>
            </a:r>
            <a:r>
              <a:rPr lang="en-US" dirty="0"/>
              <a:t>is probably the most heard teacher in history </a:t>
            </a:r>
            <a:endParaRPr lang="en-US" dirty="0" smtClean="0"/>
          </a:p>
          <a:p>
            <a:r>
              <a:rPr lang="en-US" dirty="0" err="1" smtClean="0"/>
              <a:t>iTune</a:t>
            </a:r>
            <a:r>
              <a:rPr lang="en-US" dirty="0" smtClean="0"/>
              <a:t> U by Apple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Open Online Courses </a:t>
            </a:r>
          </a:p>
          <a:p>
            <a:r>
              <a:rPr lang="en-US" dirty="0" smtClean="0"/>
              <a:t>Started with MIT’s </a:t>
            </a:r>
            <a:r>
              <a:rPr lang="en-US" dirty="0" err="1" smtClean="0"/>
              <a:t>OpenCourseware</a:t>
            </a:r>
            <a:endParaRPr lang="en-US" dirty="0" smtClean="0"/>
          </a:p>
          <a:p>
            <a:r>
              <a:rPr lang="en-US" dirty="0" err="1" smtClean="0"/>
              <a:t>edEx</a:t>
            </a:r>
            <a:r>
              <a:rPr lang="en-US" dirty="0" smtClean="0"/>
              <a:t>, Coursera, </a:t>
            </a:r>
            <a:r>
              <a:rPr lang="en-US" dirty="0" err="1" smtClean="0"/>
              <a:t>Udacity</a:t>
            </a:r>
            <a:r>
              <a:rPr lang="en-US" dirty="0" smtClean="0"/>
              <a:t>, </a:t>
            </a:r>
            <a:r>
              <a:rPr lang="en-US" dirty="0" err="1" smtClean="0"/>
              <a:t>Udemy</a:t>
            </a:r>
            <a:r>
              <a:rPr lang="en-US" dirty="0" smtClean="0"/>
              <a:t>, etc.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55171"/>
            <a:ext cx="7010401" cy="39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b="1" dirty="0">
                <a:solidFill>
                  <a:srgbClr val="0000FF"/>
                </a:solidFill>
              </a:rPr>
              <a:t>YouTube</a:t>
            </a:r>
            <a:r>
              <a:rPr lang="en-US" dirty="0"/>
              <a:t>-style videos of lectures with quiz questions </a:t>
            </a:r>
            <a:r>
              <a:rPr lang="en-US" dirty="0" smtClean="0"/>
              <a:t>embedded </a:t>
            </a:r>
            <a:r>
              <a:rPr lang="en-US" dirty="0"/>
              <a:t>inside of them </a:t>
            </a:r>
          </a:p>
          <a:p>
            <a:r>
              <a:rPr lang="en-US" dirty="0" smtClean="0"/>
              <a:t>Incorporate </a:t>
            </a:r>
            <a:r>
              <a:rPr lang="en-US" b="1" dirty="0">
                <a:solidFill>
                  <a:srgbClr val="0000FF"/>
                </a:solidFill>
              </a:rPr>
              <a:t>Facebook</a:t>
            </a:r>
            <a:r>
              <a:rPr lang="en-US" dirty="0"/>
              <a:t>-style social networking through </a:t>
            </a:r>
            <a:r>
              <a:rPr lang="en-US" b="1" dirty="0">
                <a:solidFill>
                  <a:srgbClr val="0000FF"/>
                </a:solidFill>
              </a:rPr>
              <a:t>discussion forums</a:t>
            </a:r>
            <a:r>
              <a:rPr lang="en-US" dirty="0"/>
              <a:t>, where students can ask and answer each others’ questions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94906"/>
            <a:ext cx="7924800" cy="29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Teacher-to-Student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“M”OOC: Massive</a:t>
            </a:r>
          </a:p>
          <a:p>
            <a:r>
              <a:rPr lang="en-US" sz="2200" dirty="0" smtClean="0"/>
              <a:t>Using most Coursera courses in Summer </a:t>
            </a:r>
            <a:r>
              <a:rPr lang="en-US" sz="2200" dirty="0"/>
              <a:t>2013, </a:t>
            </a:r>
            <a:r>
              <a:rPr lang="en-US" sz="2200" dirty="0" smtClean="0"/>
              <a:t>compared </a:t>
            </a:r>
            <a:r>
              <a:rPr lang="en-US" sz="2200" dirty="0"/>
              <a:t>the number of instructors </a:t>
            </a:r>
            <a:r>
              <a:rPr lang="en-US" sz="2200" b="1" dirty="0"/>
              <a:t>that participated in class discussions</a:t>
            </a:r>
            <a:r>
              <a:rPr lang="en-US" sz="2200" dirty="0"/>
              <a:t> to the number of students that </a:t>
            </a:r>
            <a:r>
              <a:rPr lang="en-US" sz="2200" b="1" dirty="0" smtClean="0"/>
              <a:t>did</a:t>
            </a:r>
          </a:p>
          <a:p>
            <a:pPr lvl="1"/>
            <a:r>
              <a:rPr lang="en-US" sz="2000" dirty="0" smtClean="0"/>
              <a:t>Ratio 0.0035 = fewer than 4 instructors for every 1000 students on average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29000"/>
            <a:ext cx="4343400" cy="33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ndividualizing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Making </a:t>
            </a:r>
            <a:r>
              <a:rPr lang="en-US" sz="2200" dirty="0"/>
              <a:t>some adjustments to how </a:t>
            </a:r>
            <a:r>
              <a:rPr lang="en-US" sz="2200" dirty="0" smtClean="0"/>
              <a:t>an instructor teaches </a:t>
            </a:r>
            <a:r>
              <a:rPr lang="en-US" sz="2200" dirty="0"/>
              <a:t>the material for each student 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Achieving </a:t>
            </a:r>
            <a:r>
              <a:rPr lang="en-US" sz="2200" dirty="0"/>
              <a:t>individualizing learning </a:t>
            </a:r>
            <a:r>
              <a:rPr lang="en-US" sz="2200" dirty="0" smtClean="0"/>
              <a:t>in </a:t>
            </a:r>
            <a:r>
              <a:rPr lang="en-US" sz="2200" dirty="0"/>
              <a:t>MOOC is </a:t>
            </a:r>
            <a:r>
              <a:rPr lang="en-US" sz="2200" b="1" dirty="0">
                <a:solidFill>
                  <a:srgbClr val="0000FF"/>
                </a:solidFill>
              </a:rPr>
              <a:t>complicated 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pen </a:t>
            </a:r>
            <a:r>
              <a:rPr lang="en-US" sz="2000" dirty="0"/>
              <a:t>enrollment will tend to attract </a:t>
            </a:r>
            <a:r>
              <a:rPr lang="en-US" sz="2000" dirty="0" smtClean="0"/>
              <a:t>students </a:t>
            </a:r>
            <a:r>
              <a:rPr lang="en-US" sz="2000" dirty="0"/>
              <a:t>that is </a:t>
            </a:r>
            <a:r>
              <a:rPr lang="en-US" sz="2000" b="1" dirty="0"/>
              <a:t>more diverse</a:t>
            </a:r>
            <a:r>
              <a:rPr lang="en-US" sz="2000" dirty="0"/>
              <a:t> with respect to </a:t>
            </a:r>
            <a:r>
              <a:rPr lang="en-US" sz="2000" dirty="0" smtClean="0"/>
              <a:t>(1) their </a:t>
            </a:r>
            <a:r>
              <a:rPr lang="en-US" sz="2000" dirty="0"/>
              <a:t>background knowledge and </a:t>
            </a:r>
            <a:r>
              <a:rPr lang="en-US" sz="2000" dirty="0" smtClean="0"/>
              <a:t>(2) expectations </a:t>
            </a:r>
            <a:r>
              <a:rPr lang="en-US" sz="2000" dirty="0"/>
              <a:t>for what they will get out of the course </a:t>
            </a:r>
            <a:endParaRPr lang="en-US" sz="2000" dirty="0" smtClean="0"/>
          </a:p>
          <a:p>
            <a:pPr lvl="1"/>
            <a:r>
              <a:rPr lang="en-US" sz="2000" dirty="0"/>
              <a:t>it is harder for an instructor to figure out each student’s learning needs when they are only interacting online </a:t>
            </a:r>
            <a:endParaRPr lang="en-US" sz="2000" dirty="0" smtClean="0"/>
          </a:p>
          <a:p>
            <a:r>
              <a:rPr lang="en-US" sz="2200" dirty="0"/>
              <a:t>I</a:t>
            </a:r>
            <a:r>
              <a:rPr lang="en-US" sz="2200" dirty="0" smtClean="0"/>
              <a:t>t </a:t>
            </a:r>
            <a:r>
              <a:rPr lang="en-US" sz="2200" dirty="0"/>
              <a:t>is </a:t>
            </a:r>
            <a:r>
              <a:rPr lang="en-US" sz="2200" dirty="0" smtClean="0"/>
              <a:t>challenging to </a:t>
            </a:r>
            <a:r>
              <a:rPr lang="en-US" sz="2200" dirty="0"/>
              <a:t>scale traditional teaching methods to the size of </a:t>
            </a:r>
            <a:r>
              <a:rPr lang="en-US" sz="2200" dirty="0" smtClean="0"/>
              <a:t>MOOC </a:t>
            </a:r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769143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31332</TotalTime>
  <Words>1701</Words>
  <Application>Microsoft Macintosh PowerPoint</Application>
  <PresentationFormat>On-screen Show (4:3)</PresentationFormat>
  <Paragraphs>182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Comic Sans MS</vt:lpstr>
      <vt:lpstr>Courier New</vt:lpstr>
      <vt:lpstr>ＭＳ Ｐゴシック</vt:lpstr>
      <vt:lpstr>Arial</vt:lpstr>
      <vt:lpstr>Default Design</vt:lpstr>
      <vt:lpstr>Chapter 8 Learning Socially</vt:lpstr>
      <vt:lpstr>Theme</vt:lpstr>
      <vt:lpstr>Scaling Up Learning</vt:lpstr>
      <vt:lpstr>Learning from a Distance</vt:lpstr>
      <vt:lpstr>Other Events Before MOOC</vt:lpstr>
      <vt:lpstr>MOOC</vt:lpstr>
      <vt:lpstr>MOOC</vt:lpstr>
      <vt:lpstr>Teacher-to-Student Ratios</vt:lpstr>
      <vt:lpstr>Individualizing Learning </vt:lpstr>
      <vt:lpstr>Social Learning</vt:lpstr>
      <vt:lpstr>From On-line to On-Demand</vt:lpstr>
      <vt:lpstr>M”O”OC</vt:lpstr>
      <vt:lpstr>Completion Rate</vt:lpstr>
      <vt:lpstr>Learning Socially </vt:lpstr>
      <vt:lpstr>Discussion Forum</vt:lpstr>
      <vt:lpstr>Discussion Forum</vt:lpstr>
      <vt:lpstr>Forum Navigation</vt:lpstr>
      <vt:lpstr>Social Learning Network (SLN)</vt:lpstr>
      <vt:lpstr>Social Learning Network (SLN)</vt:lpstr>
      <vt:lpstr>Where Are SLNs?</vt:lpstr>
      <vt:lpstr>Prof. Benson Yeh 葉丙成</vt:lpstr>
      <vt:lpstr>Visualizing SLN Effectively</vt:lpstr>
      <vt:lpstr>Graph of Students</vt:lpstr>
      <vt:lpstr>Graph of Students</vt:lpstr>
      <vt:lpstr>Threads</vt:lpstr>
      <vt:lpstr>Connecting Students and Topics</vt:lpstr>
      <vt:lpstr>SLN of MOOC</vt:lpstr>
      <vt:lpstr>Putting SLN to the Test</vt:lpstr>
      <vt:lpstr>Helping Teachers Help Their Students </vt:lpstr>
    </vt:vector>
  </TitlesOfParts>
  <Company>UD CIS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System Overview</dc:title>
  <dc:creator>CHien-Chung Shen</dc:creator>
  <cp:lastModifiedBy>Microsoft Office User</cp:lastModifiedBy>
  <cp:revision>192</cp:revision>
  <cp:lastPrinted>2012-08-31T14:00:57Z</cp:lastPrinted>
  <dcterms:created xsi:type="dcterms:W3CDTF">2012-06-22T13:42:06Z</dcterms:created>
  <dcterms:modified xsi:type="dcterms:W3CDTF">2017-11-03T03:29:52Z</dcterms:modified>
</cp:coreProperties>
</file>